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sldIdLst>
    <p:sldId id="267" r:id="rId6"/>
    <p:sldId id="256" r:id="rId7"/>
    <p:sldId id="266" r:id="rId8"/>
    <p:sldId id="257" r:id="rId9"/>
    <p:sldId id="258" r:id="rId10"/>
    <p:sldId id="259" r:id="rId11"/>
    <p:sldId id="260" r:id="rId12"/>
    <p:sldId id="261" r:id="rId13"/>
    <p:sldId id="263" r:id="rId14"/>
    <p:sldId id="26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F3F16-E996-472F-BE15-8AEC4EB3ADFE}" v="8" dt="2022-06-03T06:11:21.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3C81F3E-4D48-4C31-BEB0-6A51C3A57BA0}" type="datetimeFigureOut">
              <a:rPr lang="en-CA" smtClean="0"/>
              <a:t>2022-06-02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55109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C81F3E-4D48-4C31-BEB0-6A51C3A57BA0}" type="datetimeFigureOut">
              <a:rPr lang="en-CA" smtClean="0"/>
              <a:t>2022-06-02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346761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C81F3E-4D48-4C31-BEB0-6A51C3A57BA0}" type="datetimeFigureOut">
              <a:rPr lang="en-CA" smtClean="0"/>
              <a:t>2022-06-02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3830721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3C81F3E-4D48-4C31-BEB0-6A51C3A57BA0}" type="datetimeFigureOut">
              <a:rPr lang="en-CA" smtClean="0"/>
              <a:t>2022-06-02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164613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3C81F3E-4D48-4C31-BEB0-6A51C3A57BA0}" type="datetimeFigureOut">
              <a:rPr lang="en-CA" smtClean="0"/>
              <a:t>2022-06-02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88987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3C81F3E-4D48-4C31-BEB0-6A51C3A57BA0}" type="datetimeFigureOut">
              <a:rPr lang="en-CA" smtClean="0"/>
              <a:t>2022-06-02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94070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81F3E-4D48-4C31-BEB0-6A51C3A57BA0}" type="datetimeFigureOut">
              <a:rPr lang="en-CA" smtClean="0"/>
              <a:t>2022-06-02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3056043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C81F3E-4D48-4C31-BEB0-6A51C3A57BA0}" type="datetimeFigureOut">
              <a:rPr lang="en-CA" smtClean="0"/>
              <a:t>2022-06-02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130435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C81F3E-4D48-4C31-BEB0-6A51C3A57BA0}" type="datetimeFigureOut">
              <a:rPr lang="en-CA" smtClean="0"/>
              <a:t>2022-06-02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156047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C81F3E-4D48-4C31-BEB0-6A51C3A57BA0}" type="datetimeFigureOut">
              <a:rPr lang="en-CA" smtClean="0"/>
              <a:t>2022-06-02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1321742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C81F3E-4D48-4C31-BEB0-6A51C3A57BA0}" type="datetimeFigureOut">
              <a:rPr lang="en-CA" smtClean="0"/>
              <a:t>2022-06-02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4CC46B-6585-494E-8CAD-D6B6B2970F84}" type="slidenum">
              <a:rPr lang="en-CA" smtClean="0"/>
              <a:t>‹#›</a:t>
            </a:fld>
            <a:endParaRPr lang="en-CA"/>
          </a:p>
        </p:txBody>
      </p:sp>
    </p:spTree>
    <p:extLst>
      <p:ext uri="{BB962C8B-B14F-4D97-AF65-F5344CB8AC3E}">
        <p14:creationId xmlns:p14="http://schemas.microsoft.com/office/powerpoint/2010/main" val="214762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81F3E-4D48-4C31-BEB0-6A51C3A57BA0}" type="datetimeFigureOut">
              <a:rPr lang="en-CA" smtClean="0"/>
              <a:t>2022-06-02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CC46B-6585-494E-8CAD-D6B6B2970F84}" type="slidenum">
              <a:rPr lang="en-CA" smtClean="0"/>
              <a:t>‹#›</a:t>
            </a:fld>
            <a:endParaRPr lang="en-CA"/>
          </a:p>
        </p:txBody>
      </p:sp>
    </p:spTree>
    <p:extLst>
      <p:ext uri="{BB962C8B-B14F-4D97-AF65-F5344CB8AC3E}">
        <p14:creationId xmlns:p14="http://schemas.microsoft.com/office/powerpoint/2010/main" val="265569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6A170-7064-9B54-B45A-8925E6884518}"/>
              </a:ext>
            </a:extLst>
          </p:cNvPr>
          <p:cNvSpPr>
            <a:spLocks noGrp="1"/>
          </p:cNvSpPr>
          <p:nvPr>
            <p:ph type="title"/>
          </p:nvPr>
        </p:nvSpPr>
        <p:spPr>
          <a:xfrm>
            <a:off x="838200" y="631825"/>
            <a:ext cx="10515600" cy="1325563"/>
          </a:xfrm>
        </p:spPr>
        <p:txBody>
          <a:bodyPr>
            <a:normAutofit/>
          </a:bodyPr>
          <a:lstStyle/>
          <a:p>
            <a:r>
              <a:rPr lang="en-CA" dirty="0"/>
              <a:t>Teachers – Don’t show your students this slide.</a:t>
            </a:r>
          </a:p>
        </p:txBody>
      </p:sp>
      <p:sp>
        <p:nvSpPr>
          <p:cNvPr id="3" name="Content Placeholder 2">
            <a:extLst>
              <a:ext uri="{FF2B5EF4-FFF2-40B4-BE49-F238E27FC236}">
                <a16:creationId xmlns:a16="http://schemas.microsoft.com/office/drawing/2014/main" id="{F21A46FA-3BBF-2095-5CC6-09A5F9C0C89D}"/>
              </a:ext>
            </a:extLst>
          </p:cNvPr>
          <p:cNvSpPr>
            <a:spLocks noGrp="1"/>
          </p:cNvSpPr>
          <p:nvPr>
            <p:ph idx="1"/>
          </p:nvPr>
        </p:nvSpPr>
        <p:spPr>
          <a:xfrm>
            <a:off x="838200" y="2057400"/>
            <a:ext cx="10515600" cy="3871762"/>
          </a:xfrm>
        </p:spPr>
        <p:txBody>
          <a:bodyPr>
            <a:normAutofit/>
          </a:bodyPr>
          <a:lstStyle/>
          <a:p>
            <a:pPr marL="0" indent="0">
              <a:buNone/>
            </a:pPr>
            <a:r>
              <a:rPr lang="en-CA" sz="2400" dirty="0"/>
              <a:t>With the idea of beginning with the end in mind, the goal with this activity is for students to get to the point where they will create a system of government that will organize their people. </a:t>
            </a:r>
          </a:p>
          <a:p>
            <a:pPr marL="0" indent="0">
              <a:buNone/>
            </a:pPr>
            <a:r>
              <a:rPr lang="en-CA" sz="2400" dirty="0"/>
              <a:t>The curriculum in my area includes this content: </a:t>
            </a:r>
            <a:r>
              <a:rPr lang="en-US" sz="2400" b="0" i="0" dirty="0">
                <a:effectLst/>
                <a:latin typeface="BCSans"/>
              </a:rPr>
              <a:t>social, political, legal, governmental, and economic systems and structures, including at least one indigenous to the Americas. </a:t>
            </a:r>
          </a:p>
          <a:p>
            <a:pPr marL="0" indent="0">
              <a:buNone/>
            </a:pPr>
            <a:r>
              <a:rPr lang="en-US" sz="2400" dirty="0">
                <a:latin typeface="BCSans"/>
              </a:rPr>
              <a:t>If you have a similar curricular expectation in your area, feel free to download this activity and modify it to work for you. </a:t>
            </a:r>
          </a:p>
          <a:p>
            <a:pPr marL="0" indent="0">
              <a:buNone/>
            </a:pPr>
            <a:r>
              <a:rPr lang="en-US" sz="2400" dirty="0">
                <a:latin typeface="BCSans"/>
              </a:rPr>
              <a:t>I hope it helps. </a:t>
            </a:r>
          </a:p>
        </p:txBody>
      </p:sp>
    </p:spTree>
    <p:extLst>
      <p:ext uri="{BB962C8B-B14F-4D97-AF65-F5344CB8AC3E}">
        <p14:creationId xmlns:p14="http://schemas.microsoft.com/office/powerpoint/2010/main" val="67649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EBA82-03A6-4ABF-BC7D-DFCD3702B006}"/>
              </a:ext>
            </a:extLst>
          </p:cNvPr>
          <p:cNvSpPr>
            <a:spLocks noGrp="1"/>
          </p:cNvSpPr>
          <p:nvPr>
            <p:ph idx="1"/>
          </p:nvPr>
        </p:nvSpPr>
        <p:spPr/>
        <p:txBody>
          <a:bodyPr vert="horz" lIns="91440" tIns="45720" rIns="91440" bIns="45720" rtlCol="0" anchor="t">
            <a:normAutofit/>
          </a:bodyPr>
          <a:lstStyle/>
          <a:p>
            <a:r>
              <a:rPr lang="en-US" dirty="0">
                <a:ea typeface="+mn-lt"/>
                <a:cs typeface="+mn-lt"/>
              </a:rPr>
              <a:t>Create a group presentation that explains your thinking in this round. </a:t>
            </a:r>
            <a:endParaRPr lang="en-US" dirty="0"/>
          </a:p>
          <a:p>
            <a:r>
              <a:rPr lang="en-US" dirty="0">
                <a:ea typeface="+mn-lt"/>
                <a:cs typeface="+mn-lt"/>
              </a:rPr>
              <a:t>You </a:t>
            </a:r>
            <a:r>
              <a:rPr lang="en-US" u="sng" dirty="0">
                <a:ea typeface="+mn-lt"/>
                <a:cs typeface="+mn-lt"/>
              </a:rPr>
              <a:t>must </a:t>
            </a:r>
            <a:r>
              <a:rPr lang="en-US" dirty="0">
                <a:ea typeface="+mn-lt"/>
                <a:cs typeface="+mn-lt"/>
              </a:rPr>
              <a:t>provide your sources. </a:t>
            </a:r>
            <a:endParaRPr lang="en-US" dirty="0"/>
          </a:p>
        </p:txBody>
      </p:sp>
    </p:spTree>
    <p:extLst>
      <p:ext uri="{BB962C8B-B14F-4D97-AF65-F5344CB8AC3E}">
        <p14:creationId xmlns:p14="http://schemas.microsoft.com/office/powerpoint/2010/main" val="109927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DDF7-DE8D-430A-9FA9-D8006C3344E2}"/>
              </a:ext>
            </a:extLst>
          </p:cNvPr>
          <p:cNvSpPr>
            <a:spLocks noGrp="1"/>
          </p:cNvSpPr>
          <p:nvPr>
            <p:ph type="title"/>
          </p:nvPr>
        </p:nvSpPr>
        <p:spPr/>
        <p:txBody>
          <a:bodyPr/>
          <a:lstStyle/>
          <a:p>
            <a:r>
              <a:rPr lang="en-US">
                <a:cs typeface="Calibri Light"/>
              </a:rPr>
              <a:t>Your cities are in chaos. There is no control. There is no organization.  What do you do?</a:t>
            </a:r>
            <a:endParaRPr lang="en-US"/>
          </a:p>
        </p:txBody>
      </p:sp>
    </p:spTree>
    <p:extLst>
      <p:ext uri="{BB962C8B-B14F-4D97-AF65-F5344CB8AC3E}">
        <p14:creationId xmlns:p14="http://schemas.microsoft.com/office/powerpoint/2010/main" val="377909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DER SIEGE">
            <a:extLst>
              <a:ext uri="{FF2B5EF4-FFF2-40B4-BE49-F238E27FC236}">
                <a16:creationId xmlns:a16="http://schemas.microsoft.com/office/drawing/2014/main" id="{A3A08932-0EE5-CEA4-1E05-E03A207A9E7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7029" b="374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2"/>
            <a:ext cx="9144000" cy="2900518"/>
          </a:xfrm>
        </p:spPr>
        <p:txBody>
          <a:bodyPr vert="horz" lIns="91440" tIns="45720" rIns="91440" bIns="45720" rtlCol="0">
            <a:normAutofit/>
          </a:bodyPr>
          <a:lstStyle/>
          <a:p>
            <a:r>
              <a:rPr lang="en-US" kern="1200">
                <a:solidFill>
                  <a:srgbClr val="FFFFFF"/>
                </a:solidFill>
                <a:latin typeface="+mj-lt"/>
                <a:ea typeface="+mj-ea"/>
                <a:cs typeface="+mj-cs"/>
              </a:rPr>
              <a:t>Unrest and Upheaval</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4EBC-D686-65DC-AC42-1DF523CFB93E}"/>
              </a:ext>
            </a:extLst>
          </p:cNvPr>
          <p:cNvSpPr>
            <a:spLocks noGrp="1"/>
          </p:cNvSpPr>
          <p:nvPr>
            <p:ph type="title"/>
          </p:nvPr>
        </p:nvSpPr>
        <p:spPr/>
        <p:txBody>
          <a:bodyPr/>
          <a:lstStyle/>
          <a:p>
            <a:r>
              <a:rPr lang="en-CA" dirty="0"/>
              <a:t>Make a group of 3 or 4 people. </a:t>
            </a:r>
          </a:p>
        </p:txBody>
      </p:sp>
      <p:sp>
        <p:nvSpPr>
          <p:cNvPr id="3" name="Content Placeholder 2">
            <a:extLst>
              <a:ext uri="{FF2B5EF4-FFF2-40B4-BE49-F238E27FC236}">
                <a16:creationId xmlns:a16="http://schemas.microsoft.com/office/drawing/2014/main" id="{08F53CDE-DFFD-E908-FFAD-247284FCA527}"/>
              </a:ext>
            </a:extLst>
          </p:cNvPr>
          <p:cNvSpPr>
            <a:spLocks noGrp="1"/>
          </p:cNvSpPr>
          <p:nvPr>
            <p:ph idx="1"/>
          </p:nvPr>
        </p:nvSpPr>
        <p:spPr/>
        <p:txBody>
          <a:bodyPr/>
          <a:lstStyle/>
          <a:p>
            <a:r>
              <a:rPr lang="en-CA" dirty="0"/>
              <a:t>You’re an ancient group of people who have finally settled into a location after hunting and gathering for most of your existence.</a:t>
            </a:r>
          </a:p>
          <a:p>
            <a:r>
              <a:rPr lang="en-CA" dirty="0"/>
              <a:t>In your group, imagine you have spent generations creating a safe place for your people to live. You have agriculture and grow a lot of food. You have building and construction skills and have used them to create safe homes. </a:t>
            </a:r>
          </a:p>
          <a:p>
            <a:r>
              <a:rPr lang="en-CA" dirty="0"/>
              <a:t>After years of living in small settlements and villages, you begin to group together and form cities. Years pass, but you’re still figuring this thing out – after all, you’ve never had cities before. </a:t>
            </a:r>
          </a:p>
          <a:p>
            <a:r>
              <a:rPr lang="en-CA" dirty="0"/>
              <a:t>Then, a challenge strikes.</a:t>
            </a:r>
          </a:p>
        </p:txBody>
      </p:sp>
    </p:spTree>
    <p:extLst>
      <p:ext uri="{BB962C8B-B14F-4D97-AF65-F5344CB8AC3E}">
        <p14:creationId xmlns:p14="http://schemas.microsoft.com/office/powerpoint/2010/main" val="11664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58CA19-8F20-484D-A101-4C44588D71F4}"/>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Your cities are experiencing significant upheaval. </a:t>
            </a:r>
          </a:p>
        </p:txBody>
      </p:sp>
    </p:spTree>
    <p:extLst>
      <p:ext uri="{BB962C8B-B14F-4D97-AF65-F5344CB8AC3E}">
        <p14:creationId xmlns:p14="http://schemas.microsoft.com/office/powerpoint/2010/main" val="10623736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2A759-CEAE-4668-9EDB-16265DB1F48B}"/>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The development of your cities has led to a division of </a:t>
            </a:r>
            <a:r>
              <a:rPr lang="en-US" err="1">
                <a:cs typeface="Calibri"/>
              </a:rPr>
              <a:t>labour</a:t>
            </a:r>
            <a:r>
              <a:rPr lang="en-US">
                <a:cs typeface="Calibri"/>
              </a:rPr>
              <a:t> among your people. Some people are able to produce enough so that others do not have to. Unfortunately, this also means that some people have more food than others. Added to this, there have been several poor harvests. Several </a:t>
            </a:r>
            <a:r>
              <a:rPr lang="en-US" err="1">
                <a:cs typeface="Calibri"/>
              </a:rPr>
              <a:t>neighbourhoods</a:t>
            </a:r>
            <a:r>
              <a:rPr lang="en-US">
                <a:cs typeface="Calibri"/>
              </a:rPr>
              <a:t> have seen protests and fights break out over food. There has been looting. Some people are starving. </a:t>
            </a:r>
          </a:p>
        </p:txBody>
      </p:sp>
    </p:spTree>
    <p:extLst>
      <p:ext uri="{BB962C8B-B14F-4D97-AF65-F5344CB8AC3E}">
        <p14:creationId xmlns:p14="http://schemas.microsoft.com/office/powerpoint/2010/main" val="20177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A416A0-BBD5-4ACD-9127-A8924C4EAB5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Then...</a:t>
            </a:r>
          </a:p>
        </p:txBody>
      </p:sp>
    </p:spTree>
    <p:extLst>
      <p:ext uri="{BB962C8B-B14F-4D97-AF65-F5344CB8AC3E}">
        <p14:creationId xmlns:p14="http://schemas.microsoft.com/office/powerpoint/2010/main" val="4104099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holera bacteria">
            <a:extLst>
              <a:ext uri="{FF2B5EF4-FFF2-40B4-BE49-F238E27FC236}">
                <a16:creationId xmlns:a16="http://schemas.microsoft.com/office/drawing/2014/main" id="{4BAF6BCD-821B-9A38-EF18-A238A0DCE3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110" b="19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31021-2941-4878-9397-DF0193A9230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Disaster…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1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44231-81A1-44B7-954E-65C3744BFC99}"/>
              </a:ext>
            </a:extLst>
          </p:cNvPr>
          <p:cNvSpPr>
            <a:spLocks noGrp="1"/>
          </p:cNvSpPr>
          <p:nvPr>
            <p:ph type="title"/>
          </p:nvPr>
        </p:nvSpPr>
        <p:spPr>
          <a:xfrm>
            <a:off x="838200" y="631825"/>
            <a:ext cx="10515600" cy="1325563"/>
          </a:xfrm>
        </p:spPr>
        <p:txBody>
          <a:bodyPr>
            <a:normAutofit/>
          </a:bodyPr>
          <a:lstStyle/>
          <a:p>
            <a:r>
              <a:rPr lang="en-CA"/>
              <a:t>City populations have been struck by cholera.</a:t>
            </a:r>
          </a:p>
        </p:txBody>
      </p:sp>
      <p:sp>
        <p:nvSpPr>
          <p:cNvPr id="3" name="Content Placeholder 2">
            <a:extLst>
              <a:ext uri="{FF2B5EF4-FFF2-40B4-BE49-F238E27FC236}">
                <a16:creationId xmlns:a16="http://schemas.microsoft.com/office/drawing/2014/main" id="{26D0DDF5-5553-4CAC-A733-1A0425E3C6C9}"/>
              </a:ext>
            </a:extLst>
          </p:cNvPr>
          <p:cNvSpPr>
            <a:spLocks noGrp="1"/>
          </p:cNvSpPr>
          <p:nvPr>
            <p:ph idx="1"/>
          </p:nvPr>
        </p:nvSpPr>
        <p:spPr>
          <a:xfrm>
            <a:off x="838200" y="2057400"/>
            <a:ext cx="10515600" cy="3871762"/>
          </a:xfrm>
        </p:spPr>
        <p:txBody>
          <a:bodyPr vert="horz" lIns="91440" tIns="45720" rIns="91440" bIns="45720" rtlCol="0">
            <a:normAutofit/>
          </a:bodyPr>
          <a:lstStyle/>
          <a:p>
            <a:pPr marL="0" indent="0">
              <a:buNone/>
            </a:pPr>
            <a:r>
              <a:rPr lang="en-CA" sz="2400">
                <a:cs typeface="Calibri"/>
              </a:rPr>
              <a:t>People are scared. This mysterious disease is going through some neighbourhoods and sparing others. There is whispering of demons and dark worship. There have been fights. This is adding to the city's chaos. </a:t>
            </a:r>
          </a:p>
          <a:p>
            <a:pPr marL="0" indent="0">
              <a:buNone/>
            </a:pPr>
            <a:endParaRPr lang="en-CA" sz="2400">
              <a:cs typeface="Calibri"/>
            </a:endParaRPr>
          </a:p>
          <a:p>
            <a:pPr marL="0" indent="0">
              <a:buNone/>
            </a:pPr>
            <a:r>
              <a:rPr lang="en-CA" sz="2400">
                <a:ea typeface="+mn-lt"/>
                <a:cs typeface="+mn-lt"/>
              </a:rPr>
              <a:t>20% of your population dies. </a:t>
            </a:r>
          </a:p>
          <a:p>
            <a:pPr marL="0" indent="0">
              <a:buNone/>
            </a:pPr>
            <a:endParaRPr lang="en-CA" sz="2400">
              <a:ea typeface="+mn-lt"/>
              <a:cs typeface="+mn-lt"/>
            </a:endParaRPr>
          </a:p>
          <a:p>
            <a:pPr marL="0" indent="0">
              <a:buNone/>
            </a:pPr>
            <a:r>
              <a:rPr lang="en-CA" sz="2400">
                <a:ea typeface="+mn-lt"/>
                <a:cs typeface="+mn-lt"/>
              </a:rPr>
              <a:t>Many of your crops will go unharvested as no one can safely harvest the crops. You are unable to apply for new resources. </a:t>
            </a:r>
          </a:p>
        </p:txBody>
      </p:sp>
    </p:spTree>
    <p:extLst>
      <p:ext uri="{BB962C8B-B14F-4D97-AF65-F5344CB8AC3E}">
        <p14:creationId xmlns:p14="http://schemas.microsoft.com/office/powerpoint/2010/main" val="353569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cient Babylon">
            <a:extLst>
              <a:ext uri="{FF2B5EF4-FFF2-40B4-BE49-F238E27FC236}">
                <a16:creationId xmlns:a16="http://schemas.microsoft.com/office/drawing/2014/main" id="{BE921F11-E723-F200-2C30-B42ACD1C6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73" b="-1"/>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74" name="Freeform: Shape 7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77" name="Freeform: Shape 7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C7FB842C-479E-477F-B3B1-EBCE35C6C07A}"/>
              </a:ext>
            </a:extLst>
          </p:cNvPr>
          <p:cNvSpPr>
            <a:spLocks noGrp="1"/>
          </p:cNvSpPr>
          <p:nvPr>
            <p:ph type="title"/>
          </p:nvPr>
        </p:nvSpPr>
        <p:spPr>
          <a:xfrm>
            <a:off x="804672" y="4551037"/>
            <a:ext cx="5021782" cy="1509931"/>
          </a:xfrm>
        </p:spPr>
        <p:txBody>
          <a:bodyPr>
            <a:normAutofit/>
          </a:bodyPr>
          <a:lstStyle/>
          <a:p>
            <a:r>
              <a:rPr lang="en-CA" sz="3600">
                <a:solidFill>
                  <a:schemeClr val="tx2"/>
                </a:solidFill>
              </a:rPr>
              <a:t>But….</a:t>
            </a:r>
          </a:p>
        </p:txBody>
      </p:sp>
      <p:sp>
        <p:nvSpPr>
          <p:cNvPr id="3" name="Content Placeholder 2">
            <a:extLst>
              <a:ext uri="{FF2B5EF4-FFF2-40B4-BE49-F238E27FC236}">
                <a16:creationId xmlns:a16="http://schemas.microsoft.com/office/drawing/2014/main" id="{2E878FF8-B610-4876-B611-1A751AD4FBFF}"/>
              </a:ext>
            </a:extLst>
          </p:cNvPr>
          <p:cNvSpPr>
            <a:spLocks noGrp="1"/>
          </p:cNvSpPr>
          <p:nvPr>
            <p:ph idx="1"/>
          </p:nvPr>
        </p:nvSpPr>
        <p:spPr>
          <a:xfrm>
            <a:off x="6470247" y="4551037"/>
            <a:ext cx="4926411" cy="1509935"/>
          </a:xfrm>
        </p:spPr>
        <p:txBody>
          <a:bodyPr anchor="ctr">
            <a:normAutofit/>
          </a:bodyPr>
          <a:lstStyle/>
          <a:p>
            <a:pPr marL="0" indent="0">
              <a:buNone/>
            </a:pPr>
            <a:r>
              <a:rPr lang="en-CA" sz="1800">
                <a:solidFill>
                  <a:schemeClr val="tx2"/>
                </a:solidFill>
              </a:rPr>
              <a:t>If by the due date, you can find a way to prevent this from happening, your cities and people are safe.</a:t>
            </a:r>
          </a:p>
          <a:p>
            <a:pPr marL="0" indent="0">
              <a:buNone/>
            </a:pPr>
            <a:endParaRPr lang="en-CA" sz="1800">
              <a:solidFill>
                <a:schemeClr val="tx2"/>
              </a:solidFill>
            </a:endParaRPr>
          </a:p>
          <a:p>
            <a:pPr marL="0" indent="0">
              <a:buNone/>
            </a:pPr>
            <a:endParaRPr lang="en-CA" sz="1800">
              <a:solidFill>
                <a:schemeClr val="tx2"/>
              </a:solidFill>
              <a:cs typeface="Calibri"/>
            </a:endParaRPr>
          </a:p>
        </p:txBody>
      </p:sp>
    </p:spTree>
    <p:extLst>
      <p:ext uri="{BB962C8B-B14F-4D97-AF65-F5344CB8AC3E}">
        <p14:creationId xmlns:p14="http://schemas.microsoft.com/office/powerpoint/2010/main" val="41226075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DBB502DC0E6F4BB310BE5E47A205CE" ma:contentTypeVersion="31" ma:contentTypeDescription="Create a new document." ma:contentTypeScope="" ma:versionID="0e6d8f76882b25e30c1dd8470ccdb568">
  <xsd:schema xmlns:xsd="http://www.w3.org/2001/XMLSchema" xmlns:xs="http://www.w3.org/2001/XMLSchema" xmlns:p="http://schemas.microsoft.com/office/2006/metadata/properties" xmlns:ns3="336d512f-9fbd-445f-8bcc-7864f897ce5d" xmlns:ns4="b79c26f5-9bbc-4a03-99d3-096207710b80" targetNamespace="http://schemas.microsoft.com/office/2006/metadata/properties" ma:root="true" ma:fieldsID="8920c120ec332725a61aac8242f5befd" ns3:_="" ns4:_="">
    <xsd:import namespace="336d512f-9fbd-445f-8bcc-7864f897ce5d"/>
    <xsd:import namespace="b79c26f5-9bbc-4a03-99d3-096207710b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d512f-9fbd-445f-8bcc-7864f897c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3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c26f5-9bbc-4a03-99d3-096207710b80"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element name="SharingHintHash" ma:index="3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336d512f-9fbd-445f-8bcc-7864f897ce5d" xsi:nil="true"/>
    <Self_Registration_Enabled xmlns="336d512f-9fbd-445f-8bcc-7864f897ce5d" xsi:nil="true"/>
    <Invited_Students xmlns="336d512f-9fbd-445f-8bcc-7864f897ce5d" xsi:nil="true"/>
    <FolderType xmlns="336d512f-9fbd-445f-8bcc-7864f897ce5d" xsi:nil="true"/>
    <Teachers xmlns="336d512f-9fbd-445f-8bcc-7864f897ce5d">
      <UserInfo>
        <DisplayName/>
        <AccountId xsi:nil="true"/>
        <AccountType/>
      </UserInfo>
    </Teachers>
    <Students xmlns="336d512f-9fbd-445f-8bcc-7864f897ce5d">
      <UserInfo>
        <DisplayName/>
        <AccountId xsi:nil="true"/>
        <AccountType/>
      </UserInfo>
    </Students>
    <Student_Groups xmlns="336d512f-9fbd-445f-8bcc-7864f897ce5d">
      <UserInfo>
        <DisplayName/>
        <AccountId xsi:nil="true"/>
        <AccountType/>
      </UserInfo>
    </Student_Groups>
    <IsNotebookLocked xmlns="336d512f-9fbd-445f-8bcc-7864f897ce5d" xsi:nil="true"/>
    <DefaultSectionNames xmlns="336d512f-9fbd-445f-8bcc-7864f897ce5d" xsi:nil="true"/>
    <Is_Collaboration_Space_Locked xmlns="336d512f-9fbd-445f-8bcc-7864f897ce5d" xsi:nil="true"/>
    <CultureName xmlns="336d512f-9fbd-445f-8bcc-7864f897ce5d" xsi:nil="true"/>
    <Owner xmlns="336d512f-9fbd-445f-8bcc-7864f897ce5d">
      <UserInfo>
        <DisplayName/>
        <AccountId xsi:nil="true"/>
        <AccountType/>
      </UserInfo>
    </Owner>
    <AppVersion xmlns="336d512f-9fbd-445f-8bcc-7864f897ce5d" xsi:nil="true"/>
    <TeamsChannelId xmlns="336d512f-9fbd-445f-8bcc-7864f897ce5d" xsi:nil="true"/>
    <Invited_Teachers xmlns="336d512f-9fbd-445f-8bcc-7864f897ce5d" xsi:nil="true"/>
    <Has_Teacher_Only_SectionGroup xmlns="336d512f-9fbd-445f-8bcc-7864f897ce5d" xsi:nil="true"/>
    <NotebookType xmlns="336d512f-9fbd-445f-8bcc-7864f897ce5d" xsi:nil="true"/>
  </documentManagement>
</p:properties>
</file>

<file path=customXml/itemProps1.xml><?xml version="1.0" encoding="utf-8"?>
<ds:datastoreItem xmlns:ds="http://schemas.openxmlformats.org/officeDocument/2006/customXml" ds:itemID="{3818CEA2-CE80-44F9-AD06-C9B68BC9C197}">
  <ds:schemaRefs>
    <ds:schemaRef ds:uri="http://schemas.microsoft.com/sharepoint/v3/contenttype/forms"/>
  </ds:schemaRefs>
</ds:datastoreItem>
</file>

<file path=customXml/itemProps2.xml><?xml version="1.0" encoding="utf-8"?>
<ds:datastoreItem xmlns:ds="http://schemas.openxmlformats.org/officeDocument/2006/customXml" ds:itemID="{C806C55C-B714-4A5C-8D36-6C391F480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d512f-9fbd-445f-8bcc-7864f897ce5d"/>
    <ds:schemaRef ds:uri="b79c26f5-9bbc-4a03-99d3-096207710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18F1D8-10BF-45C5-B87B-5EC2FDB08413}">
  <ds:schemaRefs>
    <ds:schemaRef ds:uri="http://purl.org/dc/elements/1.1/"/>
    <ds:schemaRef ds:uri="http://purl.org/dc/terms/"/>
    <ds:schemaRef ds:uri="http://purl.org/dc/dcmitype/"/>
    <ds:schemaRef ds:uri="336d512f-9fbd-445f-8bcc-7864f897ce5d"/>
    <ds:schemaRef ds:uri="http://schemas.microsoft.com/office/2006/documentManagement/types"/>
    <ds:schemaRef ds:uri="http://schemas.microsoft.com/office/infopath/2007/PartnerControls"/>
    <ds:schemaRef ds:uri="http://schemas.openxmlformats.org/package/2006/metadata/core-properties"/>
    <ds:schemaRef ds:uri="b79c26f5-9bbc-4a03-99d3-096207710b8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465</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BCSans</vt:lpstr>
      <vt:lpstr>Calibri</vt:lpstr>
      <vt:lpstr>Calibri Light</vt:lpstr>
      <vt:lpstr>office theme</vt:lpstr>
      <vt:lpstr>Office Theme</vt:lpstr>
      <vt:lpstr>Teachers – Don’t show your students this slide.</vt:lpstr>
      <vt:lpstr>Unrest and Upheaval</vt:lpstr>
      <vt:lpstr>Make a group of 3 or 4 people. </vt:lpstr>
      <vt:lpstr>Your cities are experiencing significant upheaval. </vt:lpstr>
      <vt:lpstr>PowerPoint Presentation</vt:lpstr>
      <vt:lpstr>Then...</vt:lpstr>
      <vt:lpstr>Disaster…</vt:lpstr>
      <vt:lpstr>City populations have been struck by cholera.</vt:lpstr>
      <vt:lpstr>But….</vt:lpstr>
      <vt:lpstr>PowerPoint Presentation</vt:lpstr>
      <vt:lpstr>Your cities are in chaos. There is no control. There is no organization.  What do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Stroh</dc:creator>
  <cp:lastModifiedBy>Fiona Stroh</cp:lastModifiedBy>
  <cp:revision>3</cp:revision>
  <dcterms:created xsi:type="dcterms:W3CDTF">2022-02-04T19:06:18Z</dcterms:created>
  <dcterms:modified xsi:type="dcterms:W3CDTF">2022-06-03T06:11:24Z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0x01010009DBB502DC0E6F4BB310BE5E47A205CE</vt:lpwstr>
  </property>
</Properties>
</file>